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74" r:id="rId4"/>
    <p:sldId id="289" r:id="rId5"/>
    <p:sldId id="292" r:id="rId6"/>
    <p:sldId id="293" r:id="rId7"/>
    <p:sldId id="294" r:id="rId8"/>
    <p:sldId id="259" r:id="rId9"/>
    <p:sldId id="301" r:id="rId10"/>
    <p:sldId id="270" r:id="rId11"/>
    <p:sldId id="268" r:id="rId12"/>
    <p:sldId id="326" r:id="rId13"/>
    <p:sldId id="304" r:id="rId14"/>
    <p:sldId id="305" r:id="rId15"/>
    <p:sldId id="306" r:id="rId16"/>
    <p:sldId id="309" r:id="rId17"/>
    <p:sldId id="297" r:id="rId18"/>
    <p:sldId id="300" r:id="rId19"/>
    <p:sldId id="310" r:id="rId20"/>
    <p:sldId id="311" r:id="rId21"/>
    <p:sldId id="312" r:id="rId22"/>
    <p:sldId id="325" r:id="rId23"/>
    <p:sldId id="324" r:id="rId2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16F57"/>
    <a:srgbClr val="8D3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B06D-3A0A-4659-9B2A-E01708AFD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9A928-1BA6-4993-A2A2-E1F936AB5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2BA3A-8B50-408D-9DC5-E27C096B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F8291-8A83-4813-8581-EBE5A637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F150D-B47E-4A3E-8C14-23BAFAA5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4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A763-5013-4390-B276-1A286E88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BDDF5-0568-4A7C-824E-5FC09858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8B813-BE6D-4B56-BB98-0968054A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2332C-22CD-45E3-B338-38EBCE39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CF4BA-6DDF-4A7B-A4CD-12752267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9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6ABDD-1B2E-4F66-88C0-7F24E8713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18BAE-0ADD-4C37-8081-113E86C12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164E-08E8-4334-8F61-484947EA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960BC-821D-4869-9199-3EA9FFEA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AA052-699E-4953-A5F4-94F0B1B6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5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914E-ADC6-44FD-BE3F-2DB2290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B3D3-AF23-4E63-B1F4-163BBDFDC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FB0A4-AF7D-427F-8860-66C945C1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4DF1F-8C20-4F3F-AA4A-A14B3157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32964-5FA5-4E7F-8118-912D7F9B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DCCC-B1AA-465B-90C0-0EB2CE78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955D2-1293-434B-9AC3-0E285CA6F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9D37-352E-451F-BDE5-687D5950C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39552-CC81-4CDD-BD0E-E9307D04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C8048-3143-4BC8-82B0-5029E8A1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64D2-930C-4890-92E0-0BA40241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C6CD-8430-403B-BC57-A00C35913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4C23F-731E-4BAA-B494-ADB1E1651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E452-1C09-42D8-A6B9-B0EFF1AA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A9A58-1CD9-47F2-BBFA-753048E1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617F5-4592-4EFD-971B-F9B3D8AA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5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AB7F-7528-451E-ABF5-C9D73FCA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FA8BC-FC6E-4CF9-A9B3-7944F3528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D289F-21AA-4F23-88C0-1119644A0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DDEC1-5DD1-495A-8606-9D0D29FCD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99B20-DE11-46F7-8D94-EB6324B12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16CF0C-F851-4D6D-B1BF-465623B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97ABA-75A5-421A-AC61-082245F8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32D5E-BDF8-46DA-876D-8744D8E3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F5D7-9728-4E84-A02B-DA7ABC58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79C4C5-8087-4230-9D0C-636E68F7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C8750-5757-4937-9BCC-B8E785841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5AB34-2605-4EB9-8D28-2A1A705B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6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8927F0-55B2-4BE7-805B-A3D6F142C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AD612-8791-4451-926B-F58072CB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5DAF6-F30D-4FA8-A98F-00268C64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CEC9-390E-4DE4-95F9-92065BC43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DE037-5036-4627-8266-F24CF745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F19C6-A88C-4C48-A94A-D76DBD058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252CF-673D-4C93-B00B-62C357BC4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2C45-57D7-4A11-89F1-B751FCB7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32FF4-E75F-4957-BA0E-279471F1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7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EDFB-8285-4F3E-A02F-F77E3933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A36E4-FA8B-4F0D-826F-7E870D833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2738C-C14B-4E91-8B15-32A8CBBA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CD671-5261-4D5B-97F6-A100D1B3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F02D3-47DA-4800-8349-AA3542C6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C05D6-7668-4578-9C90-77A76A49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1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8B08F3-2AE6-4652-AE0B-4CD7DB8C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56443-8EB1-42AB-A9ED-362B2B6F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4060A-C60E-45FA-A841-FA4A73319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2D598-06C1-45C3-8223-96F586B1BB3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E0E4-C9F9-4F20-8E12-983C9164F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B07C4-586A-43D4-8CAA-99D8B6C38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eal-valued_function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en.wikipedia.org/wiki/Derivativ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Gradient" TargetMode="External"/><Relationship Id="rId5" Type="http://schemas.openxmlformats.org/officeDocument/2006/relationships/hyperlink" Target="https://en.wikipedia.org/wiki/Divergence" TargetMode="External"/><Relationship Id="rId10" Type="http://schemas.openxmlformats.org/officeDocument/2006/relationships/image" Target="../media/image34.svg"/><Relationship Id="rId4" Type="http://schemas.openxmlformats.org/officeDocument/2006/relationships/hyperlink" Target="https://en.wikipedia.org/wiki/Euclidean_space" TargetMode="External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7E0C-E2E8-4637-BFC5-CDA879F93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607" y="516940"/>
            <a:ext cx="9144000" cy="1655763"/>
          </a:xfrm>
        </p:spPr>
        <p:txBody>
          <a:bodyPr>
            <a:normAutofit/>
          </a:bodyPr>
          <a:lstStyle/>
          <a:p>
            <a:r>
              <a:rPr lang="en-US" dirty="0"/>
              <a:t>Computational Microscopy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6028F-1F9D-4315-B361-69C957452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530" y="284495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i="1" dirty="0"/>
              <a:t>Tom Zimmerman</a:t>
            </a:r>
          </a:p>
          <a:p>
            <a:r>
              <a:rPr lang="en-US" dirty="0"/>
              <a:t>IBM Research-Almaden</a:t>
            </a:r>
          </a:p>
          <a:p>
            <a:r>
              <a:rPr lang="en-US" dirty="0"/>
              <a:t>Center for Cellular Construction</a:t>
            </a:r>
          </a:p>
          <a:p>
            <a:r>
              <a:rPr lang="en-US" dirty="0"/>
              <a:t>Nov 30, 2020</a:t>
            </a:r>
          </a:p>
        </p:txBody>
      </p:sp>
      <p:pic>
        <p:nvPicPr>
          <p:cNvPr id="5" name="Picture 2" descr="Image result for nsf logo">
            <a:extLst>
              <a:ext uri="{FF2B5EF4-FFF2-40B4-BE49-F238E27FC236}">
                <a16:creationId xmlns:a16="http://schemas.microsoft.com/office/drawing/2014/main" id="{A758BEE7-DEC5-4569-9DEF-50EE3E92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17659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6D1A3-D413-4F51-A451-3EE4F6A73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733405"/>
            <a:ext cx="3246783" cy="11544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EC9470-C1F6-4959-A56D-6327D81D01EB}"/>
              </a:ext>
            </a:extLst>
          </p:cNvPr>
          <p:cNvSpPr/>
          <p:nvPr/>
        </p:nvSpPr>
        <p:spPr>
          <a:xfrm>
            <a:off x="1524000" y="5733405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366145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36951-67C8-4188-B69B-D8C92A6640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2258" y="1189702"/>
            <a:ext cx="3545576" cy="2834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43D82-52BF-4DA3-89C1-572331F807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289" y="983225"/>
            <a:ext cx="4093066" cy="3342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17223-73D5-410C-BF14-B47A156049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6258" y="2276653"/>
            <a:ext cx="1225163" cy="128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6AD84-74D2-4BCD-8F45-A84B7EA2B3F8}"/>
              </a:ext>
            </a:extLst>
          </p:cNvPr>
          <p:cNvSpPr txBox="1"/>
          <p:nvPr/>
        </p:nvSpPr>
        <p:spPr>
          <a:xfrm>
            <a:off x="8861858" y="6211669"/>
            <a:ext cx="333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Hetch</a:t>
            </a:r>
            <a:r>
              <a:rPr lang="en-US" dirty="0"/>
              <a:t>, Optics</a:t>
            </a:r>
          </a:p>
          <a:p>
            <a:pPr algn="r"/>
            <a:r>
              <a:rPr lang="en-US" dirty="0"/>
              <a:t>https://youtu.be/MQm6ZP1F6ms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D7CF1-C279-439B-8914-55C256EE95C5}"/>
              </a:ext>
            </a:extLst>
          </p:cNvPr>
          <p:cNvSpPr txBox="1"/>
          <p:nvPr/>
        </p:nvSpPr>
        <p:spPr>
          <a:xfrm>
            <a:off x="3864078" y="213784"/>
            <a:ext cx="4231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Cross-Correlation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6A80A-7A72-4C21-96BA-3E7BAC95F6C9}"/>
              </a:ext>
            </a:extLst>
          </p:cNvPr>
          <p:cNvSpPr txBox="1"/>
          <p:nvPr/>
        </p:nvSpPr>
        <p:spPr>
          <a:xfrm>
            <a:off x="1371117" y="4279014"/>
            <a:ext cx="8797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Test Image f(</a:t>
            </a:r>
            <a:r>
              <a:rPr lang="en-US" sz="2400" b="1" dirty="0" err="1"/>
              <a:t>x,y</a:t>
            </a:r>
            <a:r>
              <a:rPr lang="en-US" sz="2400" b="1" dirty="0"/>
              <a:t>)           Template Image h(</a:t>
            </a:r>
            <a:r>
              <a:rPr lang="en-US" sz="2400" b="1" dirty="0" err="1"/>
              <a:t>x,y</a:t>
            </a:r>
            <a:r>
              <a:rPr lang="en-US" sz="2400" b="1" dirty="0"/>
              <a:t>)           Cross Correlation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60416-72B3-497A-83F3-B2B12291416C}"/>
              </a:ext>
            </a:extLst>
          </p:cNvPr>
          <p:cNvSpPr txBox="1"/>
          <p:nvPr/>
        </p:nvSpPr>
        <p:spPr>
          <a:xfrm>
            <a:off x="6858000" y="5239633"/>
            <a:ext cx="46914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C(</a:t>
            </a:r>
            <a:r>
              <a:rPr lang="en-US" sz="3200" dirty="0" err="1"/>
              <a:t>i,j</a:t>
            </a:r>
            <a:r>
              <a:rPr lang="en-US" sz="3200" dirty="0"/>
              <a:t>) =   f(</a:t>
            </a:r>
            <a:r>
              <a:rPr lang="en-US" sz="3200" dirty="0" err="1"/>
              <a:t>x,y</a:t>
            </a:r>
            <a:r>
              <a:rPr lang="en-US" sz="3200" dirty="0"/>
              <a:t>)h(</a:t>
            </a:r>
            <a:r>
              <a:rPr lang="en-US" sz="3200" dirty="0" err="1"/>
              <a:t>i+x,j+y</a:t>
            </a:r>
            <a:r>
              <a:rPr lang="en-US" sz="3200" dirty="0"/>
              <a:t>)</a:t>
            </a:r>
            <a:r>
              <a:rPr lang="en-US" sz="3200" dirty="0" err="1"/>
              <a:t>dxdy</a:t>
            </a:r>
            <a:endParaRPr lang="en-US" sz="3200" dirty="0"/>
          </a:p>
          <a:p>
            <a:r>
              <a:rPr lang="en-US" sz="3200" dirty="0"/>
              <a:t>           C=F</a:t>
            </a:r>
            <a:r>
              <a:rPr lang="en-US" sz="3200" baseline="30000" dirty="0"/>
              <a:t>-1</a:t>
            </a:r>
            <a:r>
              <a:rPr lang="en-US" sz="3200" dirty="0"/>
              <a:t>[F{f}   F{h}]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B5FAA5-0310-40BF-A201-6BAB74DC067F}"/>
              </a:ext>
            </a:extLst>
          </p:cNvPr>
          <p:cNvSpPr/>
          <p:nvPr/>
        </p:nvSpPr>
        <p:spPr>
          <a:xfrm>
            <a:off x="7922048" y="5230417"/>
            <a:ext cx="356713" cy="589076"/>
          </a:xfrm>
          <a:custGeom>
            <a:avLst/>
            <a:gdLst>
              <a:gd name="connsiteX0" fmla="*/ 356713 w 356713"/>
              <a:gd name="connsiteY0" fmla="*/ 459 h 589076"/>
              <a:gd name="connsiteX1" fmla="*/ 189565 w 356713"/>
              <a:gd name="connsiteY1" fmla="*/ 79117 h 589076"/>
              <a:gd name="connsiteX2" fmla="*/ 140403 w 356713"/>
              <a:gd name="connsiteY2" fmla="*/ 492072 h 589076"/>
              <a:gd name="connsiteX3" fmla="*/ 2752 w 356713"/>
              <a:gd name="connsiteY3" fmla="*/ 580562 h 589076"/>
              <a:gd name="connsiteX4" fmla="*/ 61745 w 356713"/>
              <a:gd name="connsiteY4" fmla="*/ 580562 h 5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713" h="589076">
                <a:moveTo>
                  <a:pt x="356713" y="459"/>
                </a:moveTo>
                <a:cubicBezTo>
                  <a:pt x="291165" y="-1180"/>
                  <a:pt x="225617" y="-2819"/>
                  <a:pt x="189565" y="79117"/>
                </a:cubicBezTo>
                <a:cubicBezTo>
                  <a:pt x="153513" y="161053"/>
                  <a:pt x="171539" y="408498"/>
                  <a:pt x="140403" y="492072"/>
                </a:cubicBezTo>
                <a:cubicBezTo>
                  <a:pt x="109267" y="575646"/>
                  <a:pt x="15862" y="565814"/>
                  <a:pt x="2752" y="580562"/>
                </a:cubicBezTo>
                <a:cubicBezTo>
                  <a:pt x="-10358" y="595310"/>
                  <a:pt x="25693" y="587936"/>
                  <a:pt x="61745" y="58056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9A17B19-0782-422D-BD40-C723D8FBF649}"/>
              </a:ext>
            </a:extLst>
          </p:cNvPr>
          <p:cNvSpPr/>
          <p:nvPr/>
        </p:nvSpPr>
        <p:spPr>
          <a:xfrm>
            <a:off x="8028038" y="5239633"/>
            <a:ext cx="356713" cy="589076"/>
          </a:xfrm>
          <a:custGeom>
            <a:avLst/>
            <a:gdLst>
              <a:gd name="connsiteX0" fmla="*/ 356713 w 356713"/>
              <a:gd name="connsiteY0" fmla="*/ 459 h 589076"/>
              <a:gd name="connsiteX1" fmla="*/ 189565 w 356713"/>
              <a:gd name="connsiteY1" fmla="*/ 79117 h 589076"/>
              <a:gd name="connsiteX2" fmla="*/ 140403 w 356713"/>
              <a:gd name="connsiteY2" fmla="*/ 492072 h 589076"/>
              <a:gd name="connsiteX3" fmla="*/ 2752 w 356713"/>
              <a:gd name="connsiteY3" fmla="*/ 580562 h 589076"/>
              <a:gd name="connsiteX4" fmla="*/ 61745 w 356713"/>
              <a:gd name="connsiteY4" fmla="*/ 580562 h 5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713" h="589076">
                <a:moveTo>
                  <a:pt x="356713" y="459"/>
                </a:moveTo>
                <a:cubicBezTo>
                  <a:pt x="291165" y="-1180"/>
                  <a:pt x="225617" y="-2819"/>
                  <a:pt x="189565" y="79117"/>
                </a:cubicBezTo>
                <a:cubicBezTo>
                  <a:pt x="153513" y="161053"/>
                  <a:pt x="171539" y="408498"/>
                  <a:pt x="140403" y="492072"/>
                </a:cubicBezTo>
                <a:cubicBezTo>
                  <a:pt x="109267" y="575646"/>
                  <a:pt x="15862" y="565814"/>
                  <a:pt x="2752" y="580562"/>
                </a:cubicBezTo>
                <a:cubicBezTo>
                  <a:pt x="-10358" y="595310"/>
                  <a:pt x="25693" y="587936"/>
                  <a:pt x="61745" y="58056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E6FE2-AF6C-49B7-ABAD-752FA19112DA}"/>
              </a:ext>
            </a:extLst>
          </p:cNvPr>
          <p:cNvSpPr/>
          <p:nvPr/>
        </p:nvSpPr>
        <p:spPr>
          <a:xfrm>
            <a:off x="393289" y="5839797"/>
            <a:ext cx="59878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Multiplication in the Frequency Domain = Convolution in the Time Domain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1E29A2-2611-4DF9-ADBD-3DB48319EDAF}"/>
              </a:ext>
            </a:extLst>
          </p:cNvPr>
          <p:cNvCxnSpPr>
            <a:stCxn id="11" idx="3"/>
          </p:cNvCxnSpPr>
          <p:nvPr/>
        </p:nvCxnSpPr>
        <p:spPr>
          <a:xfrm flipV="1">
            <a:off x="6381134" y="6096000"/>
            <a:ext cx="1396182" cy="220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BCF3EE7-45D7-4820-A783-627153D96858}"/>
              </a:ext>
            </a:extLst>
          </p:cNvPr>
          <p:cNvSpPr/>
          <p:nvPr/>
        </p:nvSpPr>
        <p:spPr>
          <a:xfrm>
            <a:off x="9535577" y="5987846"/>
            <a:ext cx="127819" cy="1081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382523-A5AE-4DAE-A296-5287BC60BC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108" y="665030"/>
            <a:ext cx="11223783" cy="55279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95C422-6DE5-4C67-990A-C0AC8739AB40}"/>
              </a:ext>
            </a:extLst>
          </p:cNvPr>
          <p:cNvSpPr/>
          <p:nvPr/>
        </p:nvSpPr>
        <p:spPr>
          <a:xfrm>
            <a:off x="0" y="6192969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Multiplication in the Frequency Domain = Convolution in the Time Domain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3C710-7A0D-44F8-872E-1D57EB2EB7BB}"/>
              </a:ext>
            </a:extLst>
          </p:cNvPr>
          <p:cNvSpPr txBox="1"/>
          <p:nvPr/>
        </p:nvSpPr>
        <p:spPr>
          <a:xfrm>
            <a:off x="2005781" y="24136"/>
            <a:ext cx="9556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Low Pass Filtering in the Spatial and Frequency Domain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E40B5-DC01-4BAF-BDB5-D849DACD858A}"/>
              </a:ext>
            </a:extLst>
          </p:cNvPr>
          <p:cNvSpPr txBox="1"/>
          <p:nvPr/>
        </p:nvSpPr>
        <p:spPr>
          <a:xfrm>
            <a:off x="5090724" y="615180"/>
            <a:ext cx="201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Convolution Kernel</a:t>
            </a:r>
          </a:p>
        </p:txBody>
      </p:sp>
    </p:spTree>
    <p:extLst>
      <p:ext uri="{BB962C8B-B14F-4D97-AF65-F5344CB8AC3E}">
        <p14:creationId xmlns:p14="http://schemas.microsoft.com/office/powerpoint/2010/main" val="211288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3C194-8665-4C1B-8F9B-0B5653001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4" t="9319" r="35161" b="57849"/>
          <a:stretch/>
        </p:blipFill>
        <p:spPr>
          <a:xfrm>
            <a:off x="1523999" y="42794"/>
            <a:ext cx="8868697" cy="68152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26CD28-4C94-45C2-982F-E546347BD33B}"/>
              </a:ext>
            </a:extLst>
          </p:cNvPr>
          <p:cNvSpPr/>
          <p:nvPr/>
        </p:nvSpPr>
        <p:spPr>
          <a:xfrm>
            <a:off x="7955875" y="6488668"/>
            <a:ext cx="2436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youtu.be/7mkn47hqqkc</a:t>
            </a:r>
          </a:p>
        </p:txBody>
      </p:sp>
    </p:spTree>
    <p:extLst>
      <p:ext uri="{BB962C8B-B14F-4D97-AF65-F5344CB8AC3E}">
        <p14:creationId xmlns:p14="http://schemas.microsoft.com/office/powerpoint/2010/main" val="3436695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E5218-8ABC-488A-BB0A-09511CB25B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8" y="785704"/>
            <a:ext cx="4287711" cy="4910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1CAF4-D12B-4E4F-AA3C-9EBF8D5DF144}"/>
              </a:ext>
            </a:extLst>
          </p:cNvPr>
          <p:cNvSpPr/>
          <p:nvPr/>
        </p:nvSpPr>
        <p:spPr>
          <a:xfrm>
            <a:off x="2868817" y="-6715"/>
            <a:ext cx="66282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Canny Edge Detection Process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5FD28-4B82-40D4-9F56-3B316E4F1BFE}"/>
              </a:ext>
            </a:extLst>
          </p:cNvPr>
          <p:cNvSpPr/>
          <p:nvPr/>
        </p:nvSpPr>
        <p:spPr>
          <a:xfrm>
            <a:off x="0" y="6592840"/>
            <a:ext cx="121919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An improved image processing technique for asphalt concrete X-ray CT images Jun 2013, </a:t>
            </a:r>
            <a:r>
              <a:rPr lang="en-US" sz="1100" dirty="0" err="1"/>
              <a:t>Habtamu</a:t>
            </a:r>
            <a:r>
              <a:rPr lang="en-US" sz="1100" dirty="0"/>
              <a:t> M. </a:t>
            </a:r>
            <a:r>
              <a:rPr lang="en-US" sz="1100" dirty="0" err="1"/>
              <a:t>Zelelew</a:t>
            </a:r>
            <a:r>
              <a:rPr lang="en-US" sz="1100" dirty="0"/>
              <a:t>, HM et 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AB194-0AA0-4844-8485-6BA6D7537E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449" y="878171"/>
            <a:ext cx="3535268" cy="1721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1D827-6F47-4D51-BB82-46CAC889BD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88" t="988" r="19294" b="11484"/>
          <a:stretch/>
        </p:blipFill>
        <p:spPr>
          <a:xfrm>
            <a:off x="8447647" y="785703"/>
            <a:ext cx="1538834" cy="1702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9DCBE6-66A5-4977-B692-5CBA99A932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12" t="1862" r="19230" b="13863"/>
          <a:stretch/>
        </p:blipFill>
        <p:spPr>
          <a:xfrm>
            <a:off x="10250411" y="785703"/>
            <a:ext cx="1554473" cy="17023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5224AA-ED48-448D-86AB-81956EC3FAC2}"/>
              </a:ext>
            </a:extLst>
          </p:cNvPr>
          <p:cNvSpPr/>
          <p:nvPr/>
        </p:nvSpPr>
        <p:spPr>
          <a:xfrm>
            <a:off x="5958348" y="635036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 dirty="0"/>
              <a:t>https://www.mathworks.com/help/images/apply-gaussian-smoothing-filters-to-images.html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F889F8-66BC-4DBE-B9C3-71EBD71B8591}"/>
              </a:ext>
            </a:extLst>
          </p:cNvPr>
          <p:cNvGrpSpPr/>
          <p:nvPr/>
        </p:nvGrpSpPr>
        <p:grpSpPr>
          <a:xfrm>
            <a:off x="4460751" y="2951269"/>
            <a:ext cx="4093313" cy="1307039"/>
            <a:chOff x="4529577" y="2842173"/>
            <a:chExt cx="5515897" cy="20096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3BC9FD-ACDB-43F9-9E2E-E85F92612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6290" t="14337" r="34213" b="79578"/>
            <a:stretch/>
          </p:blipFill>
          <p:spPr>
            <a:xfrm>
              <a:off x="4529577" y="2914877"/>
              <a:ext cx="5515897" cy="193695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DAECBF-8217-4D2A-8A0C-DD64380C8C40}"/>
                </a:ext>
              </a:extLst>
            </p:cNvPr>
            <p:cNvSpPr txBox="1"/>
            <p:nvPr/>
          </p:nvSpPr>
          <p:spPr>
            <a:xfrm>
              <a:off x="5089385" y="2842173"/>
              <a:ext cx="4044156" cy="520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+2       -1        -2    +148      -4       +1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CBFE9C0-832C-4A7D-AA26-77453A271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290" t="23311" r="34213" b="71536"/>
          <a:stretch/>
        </p:blipFill>
        <p:spPr>
          <a:xfrm>
            <a:off x="8183716" y="3167619"/>
            <a:ext cx="3791973" cy="1127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B49869-8CA4-4D84-AA5A-0FC1190A2CC1}"/>
              </a:ext>
            </a:extLst>
          </p:cNvPr>
          <p:cNvSpPr txBox="1"/>
          <p:nvPr/>
        </p:nvSpPr>
        <p:spPr>
          <a:xfrm>
            <a:off x="8630296" y="2923269"/>
            <a:ext cx="290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+2       -1     +35      +72      +35       +1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8414E9-5F85-4074-9E7F-3EAB928BEB5B}"/>
              </a:ext>
            </a:extLst>
          </p:cNvPr>
          <p:cNvSpPr/>
          <p:nvPr/>
        </p:nvSpPr>
        <p:spPr>
          <a:xfrm>
            <a:off x="9986480" y="2923268"/>
            <a:ext cx="366887" cy="3077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E68FFD-99D9-4A14-98AF-E3F7BADD6F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790" y="4395042"/>
            <a:ext cx="2728549" cy="18185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82E1DF-19FB-40DD-B4CB-6EC3024711E1}"/>
              </a:ext>
            </a:extLst>
          </p:cNvPr>
          <p:cNvSpPr txBox="1"/>
          <p:nvPr/>
        </p:nvSpPr>
        <p:spPr>
          <a:xfrm>
            <a:off x="7877324" y="4406427"/>
            <a:ext cx="38593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Definitely Edge</a:t>
            </a:r>
          </a:p>
          <a:p>
            <a:endParaRPr lang="en-US" dirty="0"/>
          </a:p>
          <a:p>
            <a:r>
              <a:rPr lang="en-US" dirty="0"/>
              <a:t>Edge only if connected to Definite Edge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Never an Edge</a:t>
            </a:r>
          </a:p>
        </p:txBody>
      </p:sp>
    </p:spTree>
    <p:extLst>
      <p:ext uri="{BB962C8B-B14F-4D97-AF65-F5344CB8AC3E}">
        <p14:creationId xmlns:p14="http://schemas.microsoft.com/office/powerpoint/2010/main" val="249347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95108-77DB-4B08-B6DC-24F86783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659" y="2104104"/>
            <a:ext cx="12152671" cy="3038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421BDC-6A17-451A-9FFA-C5A7FDCDDF04}"/>
              </a:ext>
            </a:extLst>
          </p:cNvPr>
          <p:cNvSpPr/>
          <p:nvPr/>
        </p:nvSpPr>
        <p:spPr>
          <a:xfrm>
            <a:off x="2261419" y="6479458"/>
            <a:ext cx="9930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https://www.legupcomputing.com/blog/index.php/2017/08/25/canny-edge-detector-using-legup/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BAE316-BC8E-4077-843A-B67DDB9DD997}"/>
              </a:ext>
            </a:extLst>
          </p:cNvPr>
          <p:cNvSpPr/>
          <p:nvPr/>
        </p:nvSpPr>
        <p:spPr>
          <a:xfrm>
            <a:off x="2653229" y="335681"/>
            <a:ext cx="73132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Canny Edge Detection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4666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91AC1-6892-43D3-8D22-9567F2BCE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9" t="32314" r="57830" b="52879"/>
          <a:stretch/>
        </p:blipFill>
        <p:spPr>
          <a:xfrm>
            <a:off x="406400" y="3149600"/>
            <a:ext cx="4962426" cy="36461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70113-929B-4B7B-8FA8-836B5F260D57}"/>
              </a:ext>
            </a:extLst>
          </p:cNvPr>
          <p:cNvSpPr/>
          <p:nvPr/>
        </p:nvSpPr>
        <p:spPr>
          <a:xfrm>
            <a:off x="68827" y="6487956"/>
            <a:ext cx="2758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http://i.stack.imgur.com/GvsBA.jpg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4FD4-45CA-42A6-8A37-0BD8D8B8CC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18" t="9463" r="53260" b="73392"/>
          <a:stretch/>
        </p:blipFill>
        <p:spPr>
          <a:xfrm>
            <a:off x="406400" y="0"/>
            <a:ext cx="4838868" cy="3366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1DAB75-86BE-4705-80F9-3AF2F89A87A8}"/>
              </a:ext>
            </a:extLst>
          </p:cNvPr>
          <p:cNvSpPr/>
          <p:nvPr/>
        </p:nvSpPr>
        <p:spPr>
          <a:xfrm>
            <a:off x="6027173" y="629408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 dirty="0"/>
              <a:t>https://www.legupcomputing.com/blog/index.php/2017/08/25/canny-edge-detector-using-legup/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C693F-75F3-4D4F-BCC0-E36744898C47}"/>
              </a:ext>
            </a:extLst>
          </p:cNvPr>
          <p:cNvSpPr txBox="1"/>
          <p:nvPr/>
        </p:nvSpPr>
        <p:spPr>
          <a:xfrm>
            <a:off x="1477134" y="533104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1/16*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77A790-051B-49EE-BDF9-FA936AF040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2215" y="518358"/>
            <a:ext cx="3567046" cy="16698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4C4D74-A04E-47CC-8D32-4D62C0B88089}"/>
              </a:ext>
            </a:extLst>
          </p:cNvPr>
          <p:cNvSpPr/>
          <p:nvPr/>
        </p:nvSpPr>
        <p:spPr>
          <a:xfrm>
            <a:off x="6187151" y="6555692"/>
            <a:ext cx="6004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Sobel Convolution Kernels https://homepages.inf.ed.ac.uk/rbf/HIPR2/sobel.htm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45AE53-6A61-4D83-874E-ED737B188BDA}"/>
              </a:ext>
            </a:extLst>
          </p:cNvPr>
          <p:cNvSpPr/>
          <p:nvPr/>
        </p:nvSpPr>
        <p:spPr>
          <a:xfrm>
            <a:off x="6664955" y="0"/>
            <a:ext cx="45380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Sobel Convolution Kernels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DE36CD-AB41-4C20-A280-1CCF243559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840"/>
          <a:stretch/>
        </p:blipFill>
        <p:spPr>
          <a:xfrm>
            <a:off x="5867738" y="4181868"/>
            <a:ext cx="6096000" cy="19582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23FD0D-D19E-4E2B-AFC5-06E30A1A6E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840"/>
          <a:stretch/>
        </p:blipFill>
        <p:spPr>
          <a:xfrm>
            <a:off x="5885979" y="2265177"/>
            <a:ext cx="6095991" cy="19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93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9A65A-71FE-45EC-B135-93DD062E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33" t="51985" r="51573" b="24588"/>
          <a:stretch/>
        </p:blipFill>
        <p:spPr>
          <a:xfrm>
            <a:off x="0" y="0"/>
            <a:ext cx="4070555" cy="3649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E6E315-76C6-4999-8562-E541303FE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48" t="55984" r="63869" b="41431"/>
          <a:stretch/>
        </p:blipFill>
        <p:spPr>
          <a:xfrm>
            <a:off x="4503171" y="4804"/>
            <a:ext cx="3362635" cy="36448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1CE76B-1ACB-45CB-AB76-E830BE0DC213}"/>
              </a:ext>
            </a:extLst>
          </p:cNvPr>
          <p:cNvSpPr/>
          <p:nvPr/>
        </p:nvSpPr>
        <p:spPr>
          <a:xfrm>
            <a:off x="88488" y="4114318"/>
            <a:ext cx="77773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grayIM</a:t>
            </a:r>
            <a:r>
              <a:rPr lang="en-US" dirty="0"/>
              <a:t> = cv2.cvtColor(</a:t>
            </a:r>
            <a:r>
              <a:rPr lang="en-US" dirty="0" err="1"/>
              <a:t>colorFrame</a:t>
            </a:r>
            <a:r>
              <a:rPr lang="en-US" dirty="0"/>
              <a:t>, cv2.COLOR_BGR2GRAY)</a:t>
            </a:r>
          </a:p>
          <a:p>
            <a:r>
              <a:rPr lang="en-US" dirty="0" err="1"/>
              <a:t>edgeIM</a:t>
            </a:r>
            <a:r>
              <a:rPr lang="en-US" dirty="0"/>
              <a:t> = cv2.Canny(</a:t>
            </a:r>
            <a:r>
              <a:rPr lang="en-US" dirty="0" err="1"/>
              <a:t>grayIM,threshLow,threshHigh</a:t>
            </a:r>
            <a:r>
              <a:rPr lang="en-US" dirty="0"/>
              <a:t>)</a:t>
            </a:r>
          </a:p>
          <a:p>
            <a:r>
              <a:rPr lang="en-US" dirty="0" err="1"/>
              <a:t>updateCam</a:t>
            </a:r>
            <a:r>
              <a:rPr lang="en-US" dirty="0"/>
              <a:t>(</a:t>
            </a:r>
            <a:r>
              <a:rPr lang="en-US" dirty="0" err="1"/>
              <a:t>edgeIM</a:t>
            </a:r>
            <a:r>
              <a:rPr lang="en-US" dirty="0"/>
              <a:t>);  </a:t>
            </a:r>
          </a:p>
          <a:p>
            <a:r>
              <a:rPr lang="en-US" dirty="0"/>
              <a:t>	if FREE  </a:t>
            </a:r>
            <a:r>
              <a:rPr lang="en-US" dirty="0" err="1"/>
              <a:t>createCam</a:t>
            </a:r>
            <a:r>
              <a:rPr lang="en-US" dirty="0"/>
              <a:t> (locate in random position) -&gt; ACQUIRE</a:t>
            </a:r>
          </a:p>
          <a:p>
            <a:r>
              <a:rPr lang="en-US" dirty="0"/>
              <a:t>	if ACQUIRE  </a:t>
            </a:r>
            <a:r>
              <a:rPr lang="en-US" dirty="0" err="1"/>
              <a:t>wanderCam</a:t>
            </a:r>
            <a:r>
              <a:rPr lang="en-US" dirty="0"/>
              <a:t>  if find something -&gt; TRACK</a:t>
            </a:r>
          </a:p>
          <a:p>
            <a:r>
              <a:rPr lang="en-US" dirty="0"/>
              <a:t>	if TRACK </a:t>
            </a:r>
            <a:r>
              <a:rPr lang="en-US" dirty="0" err="1"/>
              <a:t>moveCenter</a:t>
            </a:r>
            <a:r>
              <a:rPr lang="en-US" dirty="0"/>
              <a:t>  </a:t>
            </a:r>
          </a:p>
          <a:p>
            <a:r>
              <a:rPr lang="en-US" dirty="0"/>
              <a:t> </a:t>
            </a:r>
            <a:r>
              <a:rPr lang="en-US" dirty="0" err="1"/>
              <a:t>doCollision</a:t>
            </a:r>
            <a:r>
              <a:rPr lang="en-US" dirty="0"/>
              <a:t>(</a:t>
            </a:r>
            <a:r>
              <a:rPr lang="en-US" dirty="0" err="1"/>
              <a:t>edgeIM</a:t>
            </a:r>
            <a:r>
              <a:rPr lang="en-US" dirty="0"/>
              <a:t>) # if two cams collide, cam with less edges TRACK-&gt;FREE</a:t>
            </a:r>
          </a:p>
          <a:p>
            <a:r>
              <a:rPr lang="en-US" dirty="0"/>
              <a:t> </a:t>
            </a:r>
            <a:r>
              <a:rPr lang="en-US" dirty="0" err="1"/>
              <a:t>cropSave</a:t>
            </a:r>
            <a:r>
              <a:rPr lang="en-US" dirty="0"/>
              <a:t>(</a:t>
            </a:r>
            <a:r>
              <a:rPr lang="en-US" dirty="0" err="1"/>
              <a:t>grayIM</a:t>
            </a:r>
            <a:r>
              <a:rPr lang="en-US" dirty="0"/>
              <a:t>) # find objects and save, comment out to stop saving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32A1D-DBA0-4508-9484-DA8173360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48" t="56943" r="64850" b="41663"/>
          <a:stretch/>
        </p:blipFill>
        <p:spPr>
          <a:xfrm>
            <a:off x="8563896" y="1598781"/>
            <a:ext cx="3038167" cy="36604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F7E878-A6F4-4304-8027-E7F9FAC4B641}"/>
              </a:ext>
            </a:extLst>
          </p:cNvPr>
          <p:cNvCxnSpPr/>
          <p:nvPr/>
        </p:nvCxnSpPr>
        <p:spPr>
          <a:xfrm>
            <a:off x="10087897" y="688258"/>
            <a:ext cx="0" cy="5289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07E349-2184-4E02-A684-86FBB1E97FBC}"/>
              </a:ext>
            </a:extLst>
          </p:cNvPr>
          <p:cNvCxnSpPr>
            <a:cxnSpLocks/>
          </p:cNvCxnSpPr>
          <p:nvPr/>
        </p:nvCxnSpPr>
        <p:spPr>
          <a:xfrm>
            <a:off x="8224682" y="3429000"/>
            <a:ext cx="37165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3F6721-DCEE-460B-B803-CB8F0EB9F5D4}"/>
              </a:ext>
            </a:extLst>
          </p:cNvPr>
          <p:cNvSpPr txBox="1"/>
          <p:nvPr/>
        </p:nvSpPr>
        <p:spPr>
          <a:xfrm>
            <a:off x="8354267" y="-30536"/>
            <a:ext cx="3457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CAM TRACKING</a:t>
            </a:r>
          </a:p>
        </p:txBody>
      </p:sp>
    </p:spTree>
    <p:extLst>
      <p:ext uri="{BB962C8B-B14F-4D97-AF65-F5344CB8AC3E}">
        <p14:creationId xmlns:p14="http://schemas.microsoft.com/office/powerpoint/2010/main" val="415272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6D925-D3BC-4A90-BB50-4D335FB55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64869" r="7581" b="11542"/>
          <a:stretch/>
        </p:blipFill>
        <p:spPr>
          <a:xfrm>
            <a:off x="268456" y="2556387"/>
            <a:ext cx="5956328" cy="3726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78715A-2897-48BC-BF34-031C6DC6D1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69" t="67814" r="23063" b="3513"/>
          <a:stretch/>
        </p:blipFill>
        <p:spPr>
          <a:xfrm>
            <a:off x="6065699" y="2654095"/>
            <a:ext cx="6126301" cy="3531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B4FCE4-507F-4D7A-9032-DD9B0E7625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3" t="63970" r="8871" b="11254"/>
          <a:stretch/>
        </p:blipFill>
        <p:spPr>
          <a:xfrm>
            <a:off x="2815884" y="265470"/>
            <a:ext cx="6357614" cy="21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4A49A-AC45-48EF-86AF-3D03896142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702" y="1959282"/>
            <a:ext cx="5311739" cy="26448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10638D-3C29-4664-854A-86B1FBB93131}"/>
              </a:ext>
            </a:extLst>
          </p:cNvPr>
          <p:cNvSpPr/>
          <p:nvPr/>
        </p:nvSpPr>
        <p:spPr>
          <a:xfrm>
            <a:off x="6835702" y="4888824"/>
            <a:ext cx="5097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gradient, represented by the blue arrows, denote the direction of greatest change of a scalar function. The values of the function are represented in greyscale and increase in value from white (low) to dark (high).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D99E2-050B-4900-B88D-2E0472811D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38" y="1614859"/>
            <a:ext cx="6234284" cy="3435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6E0201-E2DA-4C02-B333-199D9D5E977D}"/>
              </a:ext>
            </a:extLst>
          </p:cNvPr>
          <p:cNvSpPr/>
          <p:nvPr/>
        </p:nvSpPr>
        <p:spPr>
          <a:xfrm>
            <a:off x="528320" y="489871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divergence of different vector fields. The divergence of vectors from point (</a:t>
            </a:r>
            <a:r>
              <a:rPr lang="en-US" dirty="0" err="1"/>
              <a:t>x,y</a:t>
            </a:r>
            <a:r>
              <a:rPr lang="en-US" dirty="0"/>
              <a:t>) equals the sum of the partial derivative-with-respect-to-x of the x-component and the partial derivative-with-respect-to-y of the y-component at that point: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1A24A-DA56-4FE0-BADA-A20197907889}"/>
              </a:ext>
            </a:extLst>
          </p:cNvPr>
          <p:cNvSpPr/>
          <p:nvPr/>
        </p:nvSpPr>
        <p:spPr>
          <a:xfrm>
            <a:off x="934720" y="158788"/>
            <a:ext cx="10383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Laplace operator is a second order differential operator in the </a:t>
            </a:r>
            <a:r>
              <a:rPr lang="en-US" i="1" dirty="0"/>
              <a:t>n</a:t>
            </a:r>
            <a:r>
              <a:rPr lang="en-US" dirty="0"/>
              <a:t>-dimensional </a:t>
            </a:r>
            <a:r>
              <a:rPr lang="en-US" dirty="0">
                <a:hlinkClick r:id="rId4" tooltip="Euclidean space"/>
              </a:rPr>
              <a:t>Euclidean space</a:t>
            </a:r>
            <a:r>
              <a:rPr lang="en-US" dirty="0"/>
              <a:t>, defined as the </a:t>
            </a:r>
            <a:r>
              <a:rPr lang="en-US" dirty="0">
                <a:hlinkClick r:id="rId5" tooltip="Divergence"/>
              </a:rPr>
              <a:t>divergence</a:t>
            </a:r>
            <a:r>
              <a:rPr lang="en-US" dirty="0"/>
              <a:t> (∇·) of the </a:t>
            </a:r>
            <a:r>
              <a:rPr lang="en-US" dirty="0">
                <a:hlinkClick r:id="rId6" tooltip="Gradient"/>
              </a:rPr>
              <a:t>gradient</a:t>
            </a:r>
            <a:r>
              <a:rPr lang="en-US" dirty="0"/>
              <a:t> (∇</a:t>
            </a:r>
            <a:r>
              <a:rPr lang="en-US" i="1" dirty="0"/>
              <a:t>f </a:t>
            </a:r>
            <a:r>
              <a:rPr lang="en-US" dirty="0"/>
              <a:t>). Thus if </a:t>
            </a:r>
            <a:r>
              <a:rPr lang="en-US" i="1" dirty="0"/>
              <a:t>f</a:t>
            </a:r>
            <a:r>
              <a:rPr lang="en-US" dirty="0"/>
              <a:t> is a </a:t>
            </a:r>
            <a:r>
              <a:rPr lang="en-US" dirty="0">
                <a:hlinkClick r:id="rId7" tooltip="Derivative"/>
              </a:rPr>
              <a:t>twice-differentiable</a:t>
            </a:r>
            <a:r>
              <a:rPr lang="en-US" dirty="0"/>
              <a:t> </a:t>
            </a:r>
            <a:r>
              <a:rPr lang="en-US" dirty="0">
                <a:hlinkClick r:id="rId8" tooltip="Real-valued function"/>
              </a:rPr>
              <a:t>real-valued function</a:t>
            </a:r>
            <a:r>
              <a:rPr lang="en-US" dirty="0"/>
              <a:t>, then the Laplacian of </a:t>
            </a:r>
            <a:r>
              <a:rPr lang="en-US" i="1" dirty="0"/>
              <a:t>f</a:t>
            </a:r>
            <a:r>
              <a:rPr lang="en-US" dirty="0"/>
              <a:t> is defined by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CD043D-3D34-4A3B-98B8-B8D7843C3D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4080" y="996236"/>
            <a:ext cx="4614277" cy="67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9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0D9CE-17D1-4212-8217-33CAE1EF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00" b="60449"/>
          <a:stretch/>
        </p:blipFill>
        <p:spPr>
          <a:xfrm>
            <a:off x="0" y="0"/>
            <a:ext cx="8460123" cy="5791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F51E18-6E07-4D0F-9418-69D7D39B7D5D}"/>
              </a:ext>
            </a:extLst>
          </p:cNvPr>
          <p:cNvSpPr/>
          <p:nvPr/>
        </p:nvSpPr>
        <p:spPr>
          <a:xfrm>
            <a:off x="0" y="6488668"/>
            <a:ext cx="4919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https://www.youtube.com/watch?v=qUeK7pHe0rI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3C6F9-51ED-4A9A-B6F1-8060579F1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41" t="18030" r="11435" b="48258"/>
          <a:stretch/>
        </p:blipFill>
        <p:spPr>
          <a:xfrm>
            <a:off x="8477043" y="1061885"/>
            <a:ext cx="3714958" cy="37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0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49782-392C-43A3-8A44-1B143EA8B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230" y="639098"/>
            <a:ext cx="9145824" cy="5274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1FFB97-58CE-41C0-B330-5FFB59FEB94A}"/>
              </a:ext>
            </a:extLst>
          </p:cNvPr>
          <p:cNvSpPr/>
          <p:nvPr/>
        </p:nvSpPr>
        <p:spPr>
          <a:xfrm>
            <a:off x="5904645" y="644206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/>
              <a:t>https://www.sciencedirect.com/science/article/pii/S1046202317302384</a:t>
            </a:r>
          </a:p>
        </p:txBody>
      </p:sp>
    </p:spTree>
    <p:extLst>
      <p:ext uri="{BB962C8B-B14F-4D97-AF65-F5344CB8AC3E}">
        <p14:creationId xmlns:p14="http://schemas.microsoft.com/office/powerpoint/2010/main" val="192173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AAF86-C57A-4F9B-A4E7-5028D9B66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776" r="1852" b="60449"/>
          <a:stretch/>
        </p:blipFill>
        <p:spPr>
          <a:xfrm>
            <a:off x="875574" y="0"/>
            <a:ext cx="10230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0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4D46A-0444-4A86-8E32-4B59B53D9153}"/>
              </a:ext>
            </a:extLst>
          </p:cNvPr>
          <p:cNvSpPr/>
          <p:nvPr/>
        </p:nvSpPr>
        <p:spPr>
          <a:xfrm>
            <a:off x="0" y="629265"/>
            <a:ext cx="122706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The pinhole diameter should be in the same range as the wavelength of the used laser light in order to derive an approximately spherical </a:t>
            </a:r>
            <a:r>
              <a:rPr lang="en-US" dirty="0" err="1"/>
              <a:t>wavefront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sample should be small compared to the area illuminated by the point source and be positioned at a relatively short, yet suﬃcient distance from the pinhole. Most suitable is a distance of a factor 10^3 to 10^4 larger than the wavelength. Thus, the condition for Fraunhofer diﬀraction a^2&lt;&lt;</a:t>
            </a:r>
            <a:r>
              <a:rPr lang="en-US" dirty="0" err="1"/>
              <a:t>dλ</a:t>
            </a:r>
            <a:r>
              <a:rPr lang="en-US" dirty="0"/>
              <a:t> is met, where a is the dimension of the sample, d the distance between pinhole and sample and λ the wavelength of the illuminating light. Additionally, the smallest possible distance d provides for the highest possible magniﬁcation ν, as the intercept theorem supplies ν = L/d, L being the distance from the detector to the pinhole.</a:t>
            </a:r>
          </a:p>
          <a:p>
            <a:endParaRPr lang="en-US" dirty="0"/>
          </a:p>
          <a:p>
            <a:r>
              <a:rPr lang="el-GR" dirty="0"/>
              <a:t>Λ</a:t>
            </a:r>
            <a:r>
              <a:rPr lang="en-US" dirty="0"/>
              <a:t>=650 nm, d=10 mm a=100 um    </a:t>
            </a:r>
            <a:r>
              <a:rPr lang="en-US" dirty="0" err="1"/>
              <a:t>dλ</a:t>
            </a:r>
            <a:r>
              <a:rPr lang="en-US" dirty="0"/>
              <a:t> =</a:t>
            </a:r>
          </a:p>
          <a:p>
            <a:r>
              <a:rPr lang="en-US" dirty="0"/>
              <a:t>ν = L/d   L=15 mm </a:t>
            </a:r>
          </a:p>
        </p:txBody>
      </p:sp>
    </p:spTree>
    <p:extLst>
      <p:ext uri="{BB962C8B-B14F-4D97-AF65-F5344CB8AC3E}">
        <p14:creationId xmlns:p14="http://schemas.microsoft.com/office/powerpoint/2010/main" val="170589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25EB4-DC55-4F28-80F2-E8377D20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97" t="7742" r="30674" b="60449"/>
          <a:stretch/>
        </p:blipFill>
        <p:spPr>
          <a:xfrm>
            <a:off x="9916" y="562895"/>
            <a:ext cx="6086084" cy="4611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532EDF-4F6C-4265-8242-C3D185052B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73" t="18085" r="31131" b="65081"/>
          <a:stretch/>
        </p:blipFill>
        <p:spPr>
          <a:xfrm>
            <a:off x="5938516" y="562895"/>
            <a:ext cx="6243568" cy="25539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183881-491A-4DD8-B6B5-0F88B999CF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73" t="8315" r="31131" b="81170"/>
          <a:stretch/>
        </p:blipFill>
        <p:spPr>
          <a:xfrm>
            <a:off x="9916" y="5174224"/>
            <a:ext cx="6086084" cy="159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F96D4-B88D-4585-9C89-2ACAEFDCA4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856" t="8208" r="22456" b="78208"/>
          <a:stretch/>
        </p:blipFill>
        <p:spPr>
          <a:xfrm>
            <a:off x="5992620" y="2999142"/>
            <a:ext cx="6189464" cy="2070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50581-83CA-433A-B2A8-E2DB449E56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12" t="13763" r="30967" b="79530"/>
          <a:stretch/>
        </p:blipFill>
        <p:spPr>
          <a:xfrm>
            <a:off x="5992620" y="4836088"/>
            <a:ext cx="6189464" cy="10534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4593A7-24A1-4887-9DF5-0EED1B774450}"/>
              </a:ext>
            </a:extLst>
          </p:cNvPr>
          <p:cNvSpPr/>
          <p:nvPr/>
        </p:nvSpPr>
        <p:spPr>
          <a:xfrm>
            <a:off x="1356852" y="88787"/>
            <a:ext cx="10481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https://innovate.ee.ucla.edu/wp-content/uploads/2016/01/annurev-bioeng-092515-010849.pdf</a:t>
            </a:r>
          </a:p>
        </p:txBody>
      </p:sp>
    </p:spTree>
    <p:extLst>
      <p:ext uri="{BB962C8B-B14F-4D97-AF65-F5344CB8AC3E}">
        <p14:creationId xmlns:p14="http://schemas.microsoft.com/office/powerpoint/2010/main" val="7181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62042A-AC4D-48C8-A353-9D90886B5E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67" t="17633" r="28666" b="7404"/>
          <a:stretch/>
        </p:blipFill>
        <p:spPr>
          <a:xfrm>
            <a:off x="2408904" y="0"/>
            <a:ext cx="6966486" cy="688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4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D8F6A-2EB4-422B-9925-FDB4D2E08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22" y="508412"/>
            <a:ext cx="9482753" cy="54288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F09240-B790-4FF8-8A56-6253A86F6ACD}"/>
              </a:ext>
            </a:extLst>
          </p:cNvPr>
          <p:cNvSpPr/>
          <p:nvPr/>
        </p:nvSpPr>
        <p:spPr>
          <a:xfrm>
            <a:off x="6095999" y="6400489"/>
            <a:ext cx="5982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https://manoharan.seas.harvard.edu/holographic-microscopy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881DF-8F13-40FA-8B1B-B1C75EE7C8BE}"/>
              </a:ext>
            </a:extLst>
          </p:cNvPr>
          <p:cNvSpPr txBox="1"/>
          <p:nvPr/>
        </p:nvSpPr>
        <p:spPr>
          <a:xfrm rot="21143128">
            <a:off x="1555123" y="1625645"/>
            <a:ext cx="2223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Reference Beam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5A828-E93F-4A51-A270-039C03DD34AB}"/>
              </a:ext>
            </a:extLst>
          </p:cNvPr>
          <p:cNvSpPr txBox="1"/>
          <p:nvPr/>
        </p:nvSpPr>
        <p:spPr>
          <a:xfrm>
            <a:off x="7281427" y="2028015"/>
            <a:ext cx="2223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Interference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539FD-D508-42FE-A8C0-A0570799157A}"/>
              </a:ext>
            </a:extLst>
          </p:cNvPr>
          <p:cNvSpPr txBox="1"/>
          <p:nvPr/>
        </p:nvSpPr>
        <p:spPr>
          <a:xfrm rot="20435668">
            <a:off x="3403587" y="3477172"/>
            <a:ext cx="222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Subject Beam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953DF-E363-490B-8A67-878956D309B0}"/>
              </a:ext>
            </a:extLst>
          </p:cNvPr>
          <p:cNvSpPr/>
          <p:nvPr/>
        </p:nvSpPr>
        <p:spPr>
          <a:xfrm>
            <a:off x="134787" y="6336295"/>
            <a:ext cx="5596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https://holopy.readthedocs.io/en/latest/users/index.html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967B-CC38-41DF-AAA7-7C7F752AF88C}"/>
              </a:ext>
            </a:extLst>
          </p:cNvPr>
          <p:cNvSpPr/>
          <p:nvPr/>
        </p:nvSpPr>
        <p:spPr>
          <a:xfrm>
            <a:off x="113273" y="6070290"/>
            <a:ext cx="422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https://github.com/manoharan-lab/holopy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73286B-F855-482C-BA9D-89E456920049}"/>
              </a:ext>
            </a:extLst>
          </p:cNvPr>
          <p:cNvSpPr/>
          <p:nvPr/>
        </p:nvSpPr>
        <p:spPr>
          <a:xfrm>
            <a:off x="5752385" y="595132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/>
              <a:t>Manoharan Lab, Harvard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CD422E-6844-4CAB-A06B-4BEF5416609D}"/>
              </a:ext>
            </a:extLst>
          </p:cNvPr>
          <p:cNvCxnSpPr/>
          <p:nvPr/>
        </p:nvCxnSpPr>
        <p:spPr>
          <a:xfrm flipV="1">
            <a:off x="2755389" y="3020679"/>
            <a:ext cx="5405385" cy="195662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9B8B38-A4A2-4C72-8343-9C3AD9103279}"/>
              </a:ext>
            </a:extLst>
          </p:cNvPr>
          <p:cNvSpPr txBox="1"/>
          <p:nvPr/>
        </p:nvSpPr>
        <p:spPr>
          <a:xfrm rot="20278718">
            <a:off x="5730871" y="3765632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4BBD4-BC27-4512-A663-9329AFBD34BB}"/>
              </a:ext>
            </a:extLst>
          </p:cNvPr>
          <p:cNvSpPr txBox="1"/>
          <p:nvPr/>
        </p:nvSpPr>
        <p:spPr>
          <a:xfrm rot="3551306">
            <a:off x="8593433" y="1367398"/>
            <a:ext cx="226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Image Sensor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48961D-0217-4371-A881-4F32FB347147}"/>
              </a:ext>
            </a:extLst>
          </p:cNvPr>
          <p:cNvSpPr/>
          <p:nvPr/>
        </p:nvSpPr>
        <p:spPr>
          <a:xfrm>
            <a:off x="265913" y="1648844"/>
            <a:ext cx="1119763" cy="4288444"/>
          </a:xfrm>
          <a:prstGeom prst="rect">
            <a:avLst/>
          </a:prstGeom>
          <a:solidFill>
            <a:srgbClr val="8D3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A5E80D-A7A4-4416-B399-9FE93121BA5C}"/>
              </a:ext>
            </a:extLst>
          </p:cNvPr>
          <p:cNvSpPr txBox="1"/>
          <p:nvPr/>
        </p:nvSpPr>
        <p:spPr>
          <a:xfrm>
            <a:off x="334817" y="3562233"/>
            <a:ext cx="950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A9345-7D94-4836-B50C-A1164C429EE0}"/>
              </a:ext>
            </a:extLst>
          </p:cNvPr>
          <p:cNvSpPr txBox="1"/>
          <p:nvPr/>
        </p:nvSpPr>
        <p:spPr>
          <a:xfrm>
            <a:off x="2020326" y="3706028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Subject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(point)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5DBF06-7F5E-4D2D-BB06-B95766C8E68A}"/>
              </a:ext>
            </a:extLst>
          </p:cNvPr>
          <p:cNvSpPr/>
          <p:nvPr/>
        </p:nvSpPr>
        <p:spPr>
          <a:xfrm rot="21064719">
            <a:off x="212317" y="1464695"/>
            <a:ext cx="1133475" cy="289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860DF1-A739-4B1D-8915-2FA98FF6C2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9383" y="4656233"/>
            <a:ext cx="1251974" cy="12519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9DDFCC-4807-46E6-9E27-5DB33B56610C}"/>
              </a:ext>
            </a:extLst>
          </p:cNvPr>
          <p:cNvSpPr/>
          <p:nvPr/>
        </p:nvSpPr>
        <p:spPr>
          <a:xfrm>
            <a:off x="9004476" y="4272867"/>
            <a:ext cx="1901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Fresnel Zone 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A0D15-C404-4E96-9B8C-B296A31D62D9}"/>
              </a:ext>
            </a:extLst>
          </p:cNvPr>
          <p:cNvSpPr txBox="1"/>
          <p:nvPr/>
        </p:nvSpPr>
        <p:spPr>
          <a:xfrm>
            <a:off x="3206703" y="22219"/>
            <a:ext cx="600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Creating Hologram of Point Object</a:t>
            </a:r>
          </a:p>
        </p:txBody>
      </p:sp>
    </p:spTree>
    <p:extLst>
      <p:ext uri="{BB962C8B-B14F-4D97-AF65-F5344CB8AC3E}">
        <p14:creationId xmlns:p14="http://schemas.microsoft.com/office/powerpoint/2010/main" val="320674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AE8486-9E3C-429A-A59E-54B6CAB76536}"/>
              </a:ext>
            </a:extLst>
          </p:cNvPr>
          <p:cNvSpPr/>
          <p:nvPr/>
        </p:nvSpPr>
        <p:spPr>
          <a:xfrm rot="19610902">
            <a:off x="7866436" y="928045"/>
            <a:ext cx="3822473" cy="30137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B47523-5C17-47BF-B6B0-1C18351BBC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5265" y="2167702"/>
            <a:ext cx="2522596" cy="2522596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CB595B7-4A0D-4877-BB76-DC767AFEC493}"/>
              </a:ext>
            </a:extLst>
          </p:cNvPr>
          <p:cNvSpPr/>
          <p:nvPr/>
        </p:nvSpPr>
        <p:spPr>
          <a:xfrm rot="14576591">
            <a:off x="4610196" y="2028456"/>
            <a:ext cx="2489826" cy="4723294"/>
          </a:xfrm>
          <a:prstGeom prst="triangle">
            <a:avLst>
              <a:gd name="adj" fmla="val 41521"/>
            </a:avLst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17601C-8DF9-4F7F-994A-D221C89E0731}"/>
              </a:ext>
            </a:extLst>
          </p:cNvPr>
          <p:cNvSpPr/>
          <p:nvPr/>
        </p:nvSpPr>
        <p:spPr>
          <a:xfrm>
            <a:off x="3746090" y="5525729"/>
            <a:ext cx="196645" cy="245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5F452-3CB8-461C-AC4D-0D9ABF76A450}"/>
              </a:ext>
            </a:extLst>
          </p:cNvPr>
          <p:cNvSpPr txBox="1"/>
          <p:nvPr/>
        </p:nvSpPr>
        <p:spPr>
          <a:xfrm>
            <a:off x="2277087" y="284980"/>
            <a:ext cx="6247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Reconstruction with Laser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53EAC-2769-49D8-B75B-867E6075011F}"/>
              </a:ext>
            </a:extLst>
          </p:cNvPr>
          <p:cNvSpPr txBox="1"/>
          <p:nvPr/>
        </p:nvSpPr>
        <p:spPr>
          <a:xfrm>
            <a:off x="9876099" y="1983036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99B0B-EF92-4A32-B7D9-1A3896244C3C}"/>
              </a:ext>
            </a:extLst>
          </p:cNvPr>
          <p:cNvSpPr txBox="1"/>
          <p:nvPr/>
        </p:nvSpPr>
        <p:spPr>
          <a:xfrm>
            <a:off x="2960113" y="4626181"/>
            <a:ext cx="1536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Reconstructed</a:t>
            </a:r>
          </a:p>
          <a:p>
            <a:pPr algn="ctr"/>
            <a:r>
              <a:rPr lang="en-US" dirty="0"/>
              <a:t>Subject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73CCB-7510-4644-9A75-7D73FDCDC7BC}"/>
              </a:ext>
            </a:extLst>
          </p:cNvPr>
          <p:cNvSpPr txBox="1"/>
          <p:nvPr/>
        </p:nvSpPr>
        <p:spPr>
          <a:xfrm>
            <a:off x="6466240" y="5243783"/>
            <a:ext cx="407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Photographic Film of Interference Pattern</a:t>
            </a:r>
          </a:p>
          <a:p>
            <a:pPr algn="ctr"/>
            <a:r>
              <a:rPr lang="en-US" dirty="0"/>
              <a:t>(Fresnel Zone Plate for point source)</a:t>
            </a:r>
          </a:p>
        </p:txBody>
      </p:sp>
    </p:spTree>
    <p:extLst>
      <p:ext uri="{BB962C8B-B14F-4D97-AF65-F5344CB8AC3E}">
        <p14:creationId xmlns:p14="http://schemas.microsoft.com/office/powerpoint/2010/main" val="1605591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9FEEB8-CAA1-4E46-95D0-A1B4D91BED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B274F-B162-4860-9681-FF97150C001E}"/>
              </a:ext>
            </a:extLst>
          </p:cNvPr>
          <p:cNvSpPr/>
          <p:nvPr/>
        </p:nvSpPr>
        <p:spPr>
          <a:xfrm>
            <a:off x="0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https://youtu.be/oq9UsYHyUvo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F9A17-B47C-4A8E-9FF0-6262BD49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311"/>
          <a:stretch/>
        </p:blipFill>
        <p:spPr>
          <a:xfrm>
            <a:off x="0" y="0"/>
            <a:ext cx="1217021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232162-6770-4CCC-80DB-AAA3CF64BB80}"/>
              </a:ext>
            </a:extLst>
          </p:cNvPr>
          <p:cNvSpPr/>
          <p:nvPr/>
        </p:nvSpPr>
        <p:spPr>
          <a:xfrm>
            <a:off x="21782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https://youtu.be/oq9UsYHyUvo</a:t>
            </a:r>
          </a:p>
        </p:txBody>
      </p:sp>
    </p:spTree>
    <p:extLst>
      <p:ext uri="{BB962C8B-B14F-4D97-AF65-F5344CB8AC3E}">
        <p14:creationId xmlns:p14="http://schemas.microsoft.com/office/powerpoint/2010/main" val="77084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7620E-310F-40D6-BC1B-7A6B7D5D9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1AE83C-357E-4631-82EB-DD291973F809}"/>
              </a:ext>
            </a:extLst>
          </p:cNvPr>
          <p:cNvSpPr/>
          <p:nvPr/>
        </p:nvSpPr>
        <p:spPr>
          <a:xfrm>
            <a:off x="0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https://youtu.be/oq9UsYHyUvo</a:t>
            </a:r>
          </a:p>
        </p:txBody>
      </p:sp>
    </p:spTree>
    <p:extLst>
      <p:ext uri="{BB962C8B-B14F-4D97-AF65-F5344CB8AC3E}">
        <p14:creationId xmlns:p14="http://schemas.microsoft.com/office/powerpoint/2010/main" val="30120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54318-F567-4180-9333-F7265CA02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5889" y="0"/>
            <a:ext cx="7492181" cy="4365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CD5A8A-8684-4782-96FD-768FB75EE894}"/>
              </a:ext>
            </a:extLst>
          </p:cNvPr>
          <p:cNvSpPr/>
          <p:nvPr/>
        </p:nvSpPr>
        <p:spPr>
          <a:xfrm>
            <a:off x="1700981" y="4457343"/>
            <a:ext cx="9832716" cy="203132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# make a grid the same size of the image</a:t>
            </a:r>
          </a:p>
          <a:p>
            <a:r>
              <a:rPr lang="en-US" dirty="0"/>
              <a:t> M, N = </a:t>
            </a:r>
            <a:r>
              <a:rPr lang="en-US" dirty="0" err="1"/>
              <a:t>input_img.shape</a:t>
            </a:r>
            <a:r>
              <a:rPr lang="en-US" dirty="0"/>
              <a:t> # get image size, rows M, columns N</a:t>
            </a:r>
          </a:p>
          <a:p>
            <a:r>
              <a:rPr lang="en-US" dirty="0"/>
              <a:t> </a:t>
            </a:r>
            <a:r>
              <a:rPr lang="en-US" dirty="0" err="1"/>
              <a:t>kx,ky</a:t>
            </a:r>
            <a:r>
              <a:rPr lang="en-US" dirty="0"/>
              <a:t> = x / (</a:t>
            </a:r>
            <a:r>
              <a:rPr lang="en-US" dirty="0" err="1"/>
              <a:t>dxy</a:t>
            </a:r>
            <a:r>
              <a:rPr lang="en-US" dirty="0"/>
              <a:t> * N), y / (</a:t>
            </a:r>
            <a:r>
              <a:rPr lang="en-US" dirty="0" err="1"/>
              <a:t>dxy</a:t>
            </a:r>
            <a:r>
              <a:rPr lang="en-US" dirty="0"/>
              <a:t> * M)</a:t>
            </a:r>
          </a:p>
          <a:p>
            <a:r>
              <a:rPr lang="en-US" dirty="0"/>
              <a:t> kxy2  = (</a:t>
            </a:r>
            <a:r>
              <a:rPr lang="en-US" dirty="0" err="1"/>
              <a:t>kx</a:t>
            </a:r>
            <a:r>
              <a:rPr lang="en-US" dirty="0"/>
              <a:t> * </a:t>
            </a:r>
            <a:r>
              <a:rPr lang="en-US" dirty="0" err="1"/>
              <a:t>kx</a:t>
            </a:r>
            <a:r>
              <a:rPr lang="en-US" dirty="0"/>
              <a:t>) + (</a:t>
            </a:r>
            <a:r>
              <a:rPr lang="en-US" dirty="0" err="1"/>
              <a:t>ky</a:t>
            </a:r>
            <a:r>
              <a:rPr lang="en-US" dirty="0"/>
              <a:t> * </a:t>
            </a:r>
            <a:r>
              <a:rPr lang="en-US" dirty="0" err="1"/>
              <a:t>ky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compute phase aberration in the grid   </a:t>
            </a:r>
          </a:p>
          <a:p>
            <a:r>
              <a:rPr lang="en-US" dirty="0"/>
              <a:t>_</a:t>
            </a:r>
            <a:r>
              <a:rPr lang="en-US" dirty="0" err="1"/>
              <a:t>ph_abbr</a:t>
            </a:r>
            <a:r>
              <a:rPr lang="en-US" dirty="0"/>
              <a:t>   = </a:t>
            </a:r>
            <a:r>
              <a:rPr lang="en-US" dirty="0" err="1"/>
              <a:t>np.exp</a:t>
            </a:r>
            <a:r>
              <a:rPr lang="en-US" dirty="0"/>
              <a:t>(-1j * </a:t>
            </a:r>
            <a:r>
              <a:rPr lang="en-US" dirty="0" err="1"/>
              <a:t>np.pi</a:t>
            </a:r>
            <a:r>
              <a:rPr lang="en-US" dirty="0"/>
              <a:t> * </a:t>
            </a:r>
            <a:r>
              <a:rPr lang="en-US" dirty="0" err="1"/>
              <a:t>wvlen</a:t>
            </a:r>
            <a:r>
              <a:rPr lang="en-US" dirty="0"/>
              <a:t> * </a:t>
            </a:r>
            <a:r>
              <a:rPr lang="en-US" dirty="0" err="1"/>
              <a:t>zdist</a:t>
            </a:r>
            <a:r>
              <a:rPr lang="en-US" dirty="0"/>
              <a:t> * kxy2)  # Pi * wavelength * Z distance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CC3927-E32B-4F0A-A527-8D169EE2E5A1}"/>
              </a:ext>
            </a:extLst>
          </p:cNvPr>
          <p:cNvSpPr/>
          <p:nvPr/>
        </p:nvSpPr>
        <p:spPr>
          <a:xfrm>
            <a:off x="0" y="6488668"/>
            <a:ext cx="3057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https://youtu.be/_BzEi3PD3Y0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C1534-9D20-4091-9A46-3B386935A06E}"/>
              </a:ext>
            </a:extLst>
          </p:cNvPr>
          <p:cNvSpPr txBox="1"/>
          <p:nvPr/>
        </p:nvSpPr>
        <p:spPr>
          <a:xfrm>
            <a:off x="5916844" y="1592826"/>
            <a:ext cx="18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 complex part)</a:t>
            </a: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5BC128CB-FA44-4DFD-929F-93F42791E53A}"/>
              </a:ext>
            </a:extLst>
          </p:cNvPr>
          <p:cNvSpPr/>
          <p:nvPr/>
        </p:nvSpPr>
        <p:spPr>
          <a:xfrm>
            <a:off x="157317" y="2761288"/>
            <a:ext cx="1543664" cy="312665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0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4F159E-5737-427D-87DE-D043464C8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90" t="14337" r="34213" b="79578"/>
          <a:stretch/>
        </p:blipFill>
        <p:spPr>
          <a:xfrm>
            <a:off x="0" y="402992"/>
            <a:ext cx="5515897" cy="1936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65F2B2-EF13-4C89-B296-AD1EEBAE5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90" t="23311" r="34213" b="71536"/>
          <a:stretch/>
        </p:blipFill>
        <p:spPr>
          <a:xfrm>
            <a:off x="5376126" y="803756"/>
            <a:ext cx="5515897" cy="1640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3D7D7-0E50-43EC-AB83-3DA77F1F3CD3}"/>
              </a:ext>
            </a:extLst>
          </p:cNvPr>
          <p:cNvSpPr txBox="1"/>
          <p:nvPr/>
        </p:nvSpPr>
        <p:spPr>
          <a:xfrm>
            <a:off x="707924" y="330288"/>
            <a:ext cx="3805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+2       -1        -2    +148      -4       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A5CA3-3BEB-4D52-A39A-43DCB4312DD5}"/>
              </a:ext>
            </a:extLst>
          </p:cNvPr>
          <p:cNvSpPr txBox="1"/>
          <p:nvPr/>
        </p:nvSpPr>
        <p:spPr>
          <a:xfrm>
            <a:off x="6084050" y="403646"/>
            <a:ext cx="3861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+2       -1     +35      +72      +35       +1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3A096C-0279-4AAC-A437-B114C90DD3AB}"/>
              </a:ext>
            </a:extLst>
          </p:cNvPr>
          <p:cNvCxnSpPr>
            <a:cxnSpLocks/>
          </p:cNvCxnSpPr>
          <p:nvPr/>
        </p:nvCxnSpPr>
        <p:spPr>
          <a:xfrm>
            <a:off x="955426" y="2252424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6E436-BCA4-46EC-91AC-B82091D82D65}"/>
              </a:ext>
            </a:extLst>
          </p:cNvPr>
          <p:cNvCxnSpPr>
            <a:cxnSpLocks/>
          </p:cNvCxnSpPr>
          <p:nvPr/>
        </p:nvCxnSpPr>
        <p:spPr>
          <a:xfrm>
            <a:off x="2778971" y="2252424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A0B6FA-8B04-4EB8-981E-732240B175E7}"/>
              </a:ext>
            </a:extLst>
          </p:cNvPr>
          <p:cNvCxnSpPr>
            <a:cxnSpLocks/>
          </p:cNvCxnSpPr>
          <p:nvPr/>
        </p:nvCxnSpPr>
        <p:spPr>
          <a:xfrm>
            <a:off x="4239909" y="2252424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52E4AC-AA58-47A4-9F5E-6E9000CC6AA4}"/>
              </a:ext>
            </a:extLst>
          </p:cNvPr>
          <p:cNvCxnSpPr>
            <a:cxnSpLocks/>
          </p:cNvCxnSpPr>
          <p:nvPr/>
        </p:nvCxnSpPr>
        <p:spPr>
          <a:xfrm>
            <a:off x="6288579" y="2252423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3C19D9-0287-4E5F-8244-C0254AF5226B}"/>
              </a:ext>
            </a:extLst>
          </p:cNvPr>
          <p:cNvCxnSpPr>
            <a:cxnSpLocks/>
          </p:cNvCxnSpPr>
          <p:nvPr/>
        </p:nvCxnSpPr>
        <p:spPr>
          <a:xfrm>
            <a:off x="7513034" y="2252423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7EB142-9DC2-4742-93B7-761EFE5352B1}"/>
              </a:ext>
            </a:extLst>
          </p:cNvPr>
          <p:cNvCxnSpPr>
            <a:cxnSpLocks/>
          </p:cNvCxnSpPr>
          <p:nvPr/>
        </p:nvCxnSpPr>
        <p:spPr>
          <a:xfrm>
            <a:off x="8301310" y="2252423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84179B-9A5D-40A1-B58D-605FD719A0D0}"/>
              </a:ext>
            </a:extLst>
          </p:cNvPr>
          <p:cNvCxnSpPr>
            <a:cxnSpLocks/>
          </p:cNvCxnSpPr>
          <p:nvPr/>
        </p:nvCxnSpPr>
        <p:spPr>
          <a:xfrm>
            <a:off x="8958206" y="2252422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629603-E389-437D-8355-E4C25AD70B7D}"/>
              </a:ext>
            </a:extLst>
          </p:cNvPr>
          <p:cNvCxnSpPr>
            <a:cxnSpLocks/>
          </p:cNvCxnSpPr>
          <p:nvPr/>
        </p:nvCxnSpPr>
        <p:spPr>
          <a:xfrm>
            <a:off x="9678164" y="2252422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D367C6-E05E-4FEF-8020-AD6FDA36288A}"/>
              </a:ext>
            </a:extLst>
          </p:cNvPr>
          <p:cNvCxnSpPr>
            <a:cxnSpLocks/>
          </p:cNvCxnSpPr>
          <p:nvPr/>
        </p:nvCxnSpPr>
        <p:spPr>
          <a:xfrm>
            <a:off x="2778971" y="3634534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3C6E3A-F0AA-41E4-B462-8C2820B60B3C}"/>
              </a:ext>
            </a:extLst>
          </p:cNvPr>
          <p:cNvCxnSpPr>
            <a:cxnSpLocks/>
          </p:cNvCxnSpPr>
          <p:nvPr/>
        </p:nvCxnSpPr>
        <p:spPr>
          <a:xfrm>
            <a:off x="7513034" y="3634533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1ADCE7-18AB-4638-BF88-E7E1B8F2D109}"/>
              </a:ext>
            </a:extLst>
          </p:cNvPr>
          <p:cNvCxnSpPr>
            <a:cxnSpLocks/>
          </p:cNvCxnSpPr>
          <p:nvPr/>
        </p:nvCxnSpPr>
        <p:spPr>
          <a:xfrm>
            <a:off x="8301310" y="3634533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168D25-082A-4921-955C-19B9AD3B69DE}"/>
              </a:ext>
            </a:extLst>
          </p:cNvPr>
          <p:cNvCxnSpPr>
            <a:cxnSpLocks/>
          </p:cNvCxnSpPr>
          <p:nvPr/>
        </p:nvCxnSpPr>
        <p:spPr>
          <a:xfrm>
            <a:off x="8958206" y="3634532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F579EE-E01B-47DA-B607-4C47ABFF35AE}"/>
              </a:ext>
            </a:extLst>
          </p:cNvPr>
          <p:cNvCxnSpPr>
            <a:cxnSpLocks/>
          </p:cNvCxnSpPr>
          <p:nvPr/>
        </p:nvCxnSpPr>
        <p:spPr>
          <a:xfrm>
            <a:off x="2778971" y="5016645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0BCA98-DC4F-43D3-9D8D-7C2265014152}"/>
              </a:ext>
            </a:extLst>
          </p:cNvPr>
          <p:cNvCxnSpPr>
            <a:cxnSpLocks/>
          </p:cNvCxnSpPr>
          <p:nvPr/>
        </p:nvCxnSpPr>
        <p:spPr>
          <a:xfrm>
            <a:off x="8301310" y="5016644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EE1551-3230-4F01-A889-AAE8A2CEAE86}"/>
              </a:ext>
            </a:extLst>
          </p:cNvPr>
          <p:cNvSpPr txBox="1"/>
          <p:nvPr/>
        </p:nvSpPr>
        <p:spPr>
          <a:xfrm flipH="1">
            <a:off x="10063755" y="2606239"/>
            <a:ext cx="21282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d&gt;0</a:t>
            </a:r>
          </a:p>
          <a:p>
            <a:r>
              <a:rPr lang="en-US" sz="4000" dirty="0"/>
              <a:t> </a:t>
            </a:r>
          </a:p>
          <a:p>
            <a:r>
              <a:rPr lang="en-US" sz="4000" dirty="0"/>
              <a:t>d&gt;10</a:t>
            </a:r>
          </a:p>
          <a:p>
            <a:endParaRPr lang="en-US" sz="4000" dirty="0"/>
          </a:p>
          <a:p>
            <a:r>
              <a:rPr lang="en-US" sz="4000" dirty="0" err="1"/>
              <a:t>dmax</a:t>
            </a:r>
            <a:r>
              <a:rPr lang="en-US" sz="4000" dirty="0"/>
              <a:t>&gt;10</a:t>
            </a:r>
          </a:p>
        </p:txBody>
      </p:sp>
    </p:spTree>
    <p:extLst>
      <p:ext uri="{BB962C8B-B14F-4D97-AF65-F5344CB8AC3E}">
        <p14:creationId xmlns:p14="http://schemas.microsoft.com/office/powerpoint/2010/main" val="2594412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10722</TotalTime>
  <Words>1010</Words>
  <Application>Microsoft Office PowerPoint</Application>
  <PresentationFormat>Widescreen</PresentationFormat>
  <Paragraphs>96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Computational Microscopy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Zimmerman</dc:creator>
  <cp:lastModifiedBy>Thomas Zimmerman</cp:lastModifiedBy>
  <cp:revision>91</cp:revision>
  <cp:lastPrinted>2019-09-30T14:53:11Z</cp:lastPrinted>
  <dcterms:created xsi:type="dcterms:W3CDTF">2019-09-12T22:02:22Z</dcterms:created>
  <dcterms:modified xsi:type="dcterms:W3CDTF">2023-05-13T21:57:35Z</dcterms:modified>
</cp:coreProperties>
</file>